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y="5143500" cx="9144000"/>
  <p:notesSz cx="6858000" cy="9144000"/>
  <p:embeddedFontLst>
    <p:embeddedFont>
      <p:font typeface="Roboto"/>
      <p:regular r:id="rId31"/>
      <p:bold r:id="rId32"/>
      <p:italic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Roboto-regular.fntdata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font" Target="fonts/Roboto-italic.fntdata"/><Relationship Id="rId10" Type="http://schemas.openxmlformats.org/officeDocument/2006/relationships/slide" Target="slides/slide5.xml"/><Relationship Id="rId32" Type="http://schemas.openxmlformats.org/officeDocument/2006/relationships/font" Target="fonts/Roboto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34" Type="http://schemas.openxmlformats.org/officeDocument/2006/relationships/font" Target="fonts/Roboto-bold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c6f9e470d_0_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c6f9e470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c6f9e470d_0_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c6f9e470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4405bd8869_0_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4405bd886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494d9c9f54_0_3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494d9c9f54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494d9c9f54_0_8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494d9c9f54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494d9c9f54_0_18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494d9c9f54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4405bd8869_0_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4405bd8869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4400eb1bf8_0_18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4400eb1bf8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c6f9e470d_0_43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c6f9e470d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c6f9e470d_0_37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c6f9e470d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4405bd8869_2_36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4405bd8869_2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49a756c4a6_0_8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49a756c4a6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49a756c4a6_0_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49a756c4a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4405bd8869_2_46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4405bd8869_2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4405bd8869_2_1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4405bd8869_2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4405bd8869_2_24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4405bd8869_2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4405bd8869_2_31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4405bd8869_2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4405bd8869_2_6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4405bd8869_2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4405bd8869_2_13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4405bd8869_2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4405bd8869_2_54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4405bd8869_2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49a756c4a6_0_1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49a756c4a6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49a756c4a6_0_21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49a756c4a6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49a756c4a6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49a756c4a6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49a756c4a6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49a756c4a6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49a756c4a6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49a756c4a6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8.png"/><Relationship Id="rId4" Type="http://schemas.openxmlformats.org/officeDocument/2006/relationships/image" Target="../media/image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1.png"/><Relationship Id="rId4" Type="http://schemas.openxmlformats.org/officeDocument/2006/relationships/image" Target="../media/image19.png"/><Relationship Id="rId5" Type="http://schemas.openxmlformats.org/officeDocument/2006/relationships/image" Target="../media/image16.png"/><Relationship Id="rId6" Type="http://schemas.openxmlformats.org/officeDocument/2006/relationships/image" Target="../media/image20.png"/><Relationship Id="rId7" Type="http://schemas.openxmlformats.org/officeDocument/2006/relationships/image" Target="../media/image13.png"/><Relationship Id="rId8" Type="http://schemas.openxmlformats.org/officeDocument/2006/relationships/image" Target="../media/image7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4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590075" y="2152347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Paradigma funcional &amp; Elm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Paradigma funcional</a:t>
            </a:r>
            <a:endParaRPr/>
          </a:p>
        </p:txBody>
      </p:sp>
      <p:sp>
        <p:nvSpPr>
          <p:cNvPr id="91" name="Google Shape;91;p14"/>
          <p:cNvSpPr txBox="1"/>
          <p:nvPr/>
        </p:nvSpPr>
        <p:spPr>
          <a:xfrm>
            <a:off x="311700" y="1251325"/>
            <a:ext cx="7034100" cy="3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" sz="2400"/>
              <a:t>Baseado no cálculo lambda, teoria das categorias</a:t>
            </a:r>
            <a:endParaRPr sz="24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" sz="2400"/>
              <a:t>Abstração</a:t>
            </a:r>
            <a:endParaRPr sz="2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Paradigma funcional</a:t>
            </a:r>
            <a:endParaRPr/>
          </a:p>
        </p:txBody>
      </p:sp>
      <p:sp>
        <p:nvSpPr>
          <p:cNvPr id="97" name="Google Shape;97;p15"/>
          <p:cNvSpPr txBox="1"/>
          <p:nvPr/>
        </p:nvSpPr>
        <p:spPr>
          <a:xfrm>
            <a:off x="681000" y="1241825"/>
            <a:ext cx="6332100" cy="3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Construir software utilizando a composição de funções puras, evitando o compartilhamento de estado, modificação dos dados e efeitos colaterais. Escrevendo de forma declarativa ao invés de imperativa.</a:t>
            </a:r>
            <a:endParaRPr sz="2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Orientação a Objetos</a:t>
            </a:r>
            <a:endParaRPr/>
          </a:p>
        </p:txBody>
      </p:sp>
      <p:sp>
        <p:nvSpPr>
          <p:cNvPr id="103" name="Google Shape;103;p16"/>
          <p:cNvSpPr txBox="1"/>
          <p:nvPr/>
        </p:nvSpPr>
        <p:spPr>
          <a:xfrm>
            <a:off x="681000" y="1241825"/>
            <a:ext cx="7034100" cy="3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O problema das linguagens orientadas a objetos é que elas têm todo esse ambiente implícito que carregam consigo. Você queria uma banana, mas o que você conseguiu foi um gorila segurando a banana e toda a floresta.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" sz="2400"/>
            </a:br>
            <a:r>
              <a:rPr lang="en" sz="2400"/>
              <a:t>Joe Armstrong</a:t>
            </a:r>
            <a:endParaRPr sz="2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/>
              <a:t>Orientação a Objetos</a:t>
            </a:r>
            <a:endParaRPr/>
          </a:p>
        </p:txBody>
      </p:sp>
      <p:sp>
        <p:nvSpPr>
          <p:cNvPr id="109" name="Google Shape;109;p17"/>
          <p:cNvSpPr txBox="1"/>
          <p:nvPr/>
        </p:nvSpPr>
        <p:spPr>
          <a:xfrm>
            <a:off x="681000" y="1241825"/>
            <a:ext cx="7034100" cy="3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Esconde: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" sz="2400"/>
              <a:t>Mutações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" sz="2400"/>
              <a:t>Dados compartilhados</a:t>
            </a:r>
            <a:endParaRPr sz="24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Data race</a:t>
            </a:r>
            <a:endParaRPr sz="2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Design de código - Macro</a:t>
            </a:r>
            <a:endParaRPr/>
          </a:p>
        </p:txBody>
      </p:sp>
      <p:sp>
        <p:nvSpPr>
          <p:cNvPr id="115" name="Google Shape;115;p18"/>
          <p:cNvSpPr txBox="1"/>
          <p:nvPr/>
        </p:nvSpPr>
        <p:spPr>
          <a:xfrm>
            <a:off x="681000" y="1241825"/>
            <a:ext cx="7034100" cy="3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Herança: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" sz="2400"/>
              <a:t>Descreve o que as coisas são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Composição: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" sz="2400"/>
              <a:t>Descreve o que é feito, o comportamento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Paradigma funcional</a:t>
            </a:r>
            <a:endParaRPr/>
          </a:p>
        </p:txBody>
      </p:sp>
      <p:sp>
        <p:nvSpPr>
          <p:cNvPr id="121" name="Google Shape;121;p19"/>
          <p:cNvSpPr txBox="1"/>
          <p:nvPr/>
        </p:nvSpPr>
        <p:spPr>
          <a:xfrm>
            <a:off x="681000" y="1241825"/>
            <a:ext cx="4614600" cy="3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Como resolve? Desacoplamento, reutilização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Linguagem</a:t>
            </a:r>
            <a:r>
              <a:rPr lang="en"/>
              <a:t> funcional</a:t>
            </a:r>
            <a:endParaRPr/>
          </a:p>
        </p:txBody>
      </p:sp>
      <p:sp>
        <p:nvSpPr>
          <p:cNvPr id="127" name="Google Shape;127;p20"/>
          <p:cNvSpPr txBox="1"/>
          <p:nvPr/>
        </p:nvSpPr>
        <p:spPr>
          <a:xfrm>
            <a:off x="681000" y="1241825"/>
            <a:ext cx="7897800" cy="3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Morfismos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Funções puras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Funções como </a:t>
            </a:r>
            <a:r>
              <a:rPr i="1" lang="en" sz="2400"/>
              <a:t>first-class citizen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Funções anônimas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Composição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Imutabilidade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Descritivo (bem alto nível)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Currying</a:t>
            </a:r>
            <a:endParaRPr sz="2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/>
          <p:nvPr>
            <p:ph type="title"/>
          </p:nvPr>
        </p:nvSpPr>
        <p:spPr>
          <a:xfrm>
            <a:off x="2857375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Elm</a:t>
            </a:r>
            <a:endParaRPr/>
          </a:p>
        </p:txBody>
      </p:sp>
      <p:pic>
        <p:nvPicPr>
          <p:cNvPr id="133" name="Google Shape;13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7700" y="1647972"/>
            <a:ext cx="1847555" cy="18475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Nirvana</a:t>
            </a:r>
            <a:endParaRPr/>
          </a:p>
        </p:txBody>
      </p:sp>
      <p:sp>
        <p:nvSpPr>
          <p:cNvPr id="139" name="Google Shape;139;p22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Da manutenção de código</a:t>
            </a:r>
            <a:endParaRPr sz="2400"/>
          </a:p>
        </p:txBody>
      </p:sp>
      <p:cxnSp>
        <p:nvCxnSpPr>
          <p:cNvPr id="140" name="Google Shape;140;p22"/>
          <p:cNvCxnSpPr/>
          <p:nvPr/>
        </p:nvCxnSpPr>
        <p:spPr>
          <a:xfrm rot="10800000">
            <a:off x="5449825" y="904850"/>
            <a:ext cx="0" cy="24078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1" name="Google Shape;141;p22"/>
          <p:cNvCxnSpPr/>
          <p:nvPr/>
        </p:nvCxnSpPr>
        <p:spPr>
          <a:xfrm>
            <a:off x="5449825" y="3319775"/>
            <a:ext cx="31632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42" name="Google Shape;142;p22"/>
          <p:cNvSpPr txBox="1"/>
          <p:nvPr/>
        </p:nvSpPr>
        <p:spPr>
          <a:xfrm>
            <a:off x="4809738" y="1047225"/>
            <a:ext cx="876300" cy="47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Útil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43" name="Google Shape;143;p22"/>
          <p:cNvSpPr txBox="1"/>
          <p:nvPr/>
        </p:nvSpPr>
        <p:spPr>
          <a:xfrm>
            <a:off x="4780050" y="2840975"/>
            <a:ext cx="876300" cy="47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Inútil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44" name="Google Shape;144;p22"/>
          <p:cNvSpPr txBox="1"/>
          <p:nvPr/>
        </p:nvSpPr>
        <p:spPr>
          <a:xfrm>
            <a:off x="5065125" y="3385200"/>
            <a:ext cx="2007300" cy="47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Efeitos descontrolados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45" name="Google Shape;145;p22"/>
          <p:cNvSpPr txBox="1"/>
          <p:nvPr/>
        </p:nvSpPr>
        <p:spPr>
          <a:xfrm>
            <a:off x="7294925" y="3385200"/>
            <a:ext cx="1797900" cy="47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Efeitos controlados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46" name="Google Shape;146;p22"/>
          <p:cNvSpPr txBox="1"/>
          <p:nvPr/>
        </p:nvSpPr>
        <p:spPr>
          <a:xfrm>
            <a:off x="7524275" y="2775550"/>
            <a:ext cx="1339200" cy="47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</a:rPr>
              <a:t>Haskell</a:t>
            </a:r>
            <a:endParaRPr b="1">
              <a:solidFill>
                <a:srgbClr val="FFFFFF"/>
              </a:solidFill>
            </a:endParaRPr>
          </a:p>
        </p:txBody>
      </p:sp>
      <p:sp>
        <p:nvSpPr>
          <p:cNvPr id="147" name="Google Shape;147;p22"/>
          <p:cNvSpPr txBox="1"/>
          <p:nvPr/>
        </p:nvSpPr>
        <p:spPr>
          <a:xfrm>
            <a:off x="5454800" y="1047225"/>
            <a:ext cx="657600" cy="47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</a:rPr>
              <a:t>C</a:t>
            </a:r>
            <a:endParaRPr b="1">
              <a:solidFill>
                <a:srgbClr val="FFFFFF"/>
              </a:solidFill>
            </a:endParaRPr>
          </a:p>
        </p:txBody>
      </p:sp>
      <p:sp>
        <p:nvSpPr>
          <p:cNvPr id="148" name="Google Shape;148;p22"/>
          <p:cNvSpPr txBox="1"/>
          <p:nvPr/>
        </p:nvSpPr>
        <p:spPr>
          <a:xfrm>
            <a:off x="6185075" y="1047225"/>
            <a:ext cx="1339200" cy="47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</a:rPr>
              <a:t>Java</a:t>
            </a:r>
            <a:endParaRPr b="1">
              <a:solidFill>
                <a:srgbClr val="FFFFFF"/>
              </a:solidFill>
            </a:endParaRPr>
          </a:p>
        </p:txBody>
      </p:sp>
      <p:sp>
        <p:nvSpPr>
          <p:cNvPr id="149" name="Google Shape;149;p22"/>
          <p:cNvSpPr txBox="1"/>
          <p:nvPr/>
        </p:nvSpPr>
        <p:spPr>
          <a:xfrm>
            <a:off x="6361825" y="1263725"/>
            <a:ext cx="1339200" cy="47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</a:rPr>
              <a:t>JavaScript</a:t>
            </a:r>
            <a:endParaRPr b="1">
              <a:solidFill>
                <a:srgbClr val="FFFFFF"/>
              </a:solidFill>
            </a:endParaRPr>
          </a:p>
        </p:txBody>
      </p:sp>
      <p:sp>
        <p:nvSpPr>
          <p:cNvPr id="150" name="Google Shape;150;p22"/>
          <p:cNvSpPr txBox="1"/>
          <p:nvPr/>
        </p:nvSpPr>
        <p:spPr>
          <a:xfrm>
            <a:off x="5717700" y="1151100"/>
            <a:ext cx="657600" cy="47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</a:rPr>
              <a:t>Go</a:t>
            </a:r>
            <a:endParaRPr b="1">
              <a:solidFill>
                <a:srgbClr val="FFFFFF"/>
              </a:solidFill>
            </a:endParaRPr>
          </a:p>
        </p:txBody>
      </p:sp>
      <p:sp>
        <p:nvSpPr>
          <p:cNvPr id="151" name="Google Shape;151;p22"/>
          <p:cNvSpPr txBox="1"/>
          <p:nvPr/>
        </p:nvSpPr>
        <p:spPr>
          <a:xfrm>
            <a:off x="5656350" y="1396150"/>
            <a:ext cx="876300" cy="47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</a:rPr>
              <a:t>Python</a:t>
            </a:r>
            <a:endParaRPr b="1">
              <a:solidFill>
                <a:srgbClr val="FFFFFF"/>
              </a:solidFill>
            </a:endParaRPr>
          </a:p>
        </p:txBody>
      </p:sp>
      <p:sp>
        <p:nvSpPr>
          <p:cNvPr id="152" name="Google Shape;152;p22"/>
          <p:cNvSpPr txBox="1"/>
          <p:nvPr/>
        </p:nvSpPr>
        <p:spPr>
          <a:xfrm>
            <a:off x="7924650" y="619775"/>
            <a:ext cx="1339200" cy="47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</a:rPr>
              <a:t>NIRVANA</a:t>
            </a:r>
            <a:endParaRPr b="1">
              <a:solidFill>
                <a:srgbClr val="FFFFFF"/>
              </a:solidFill>
            </a:endParaRPr>
          </a:p>
        </p:txBody>
      </p:sp>
      <p:cxnSp>
        <p:nvCxnSpPr>
          <p:cNvPr id="153" name="Google Shape;153;p22"/>
          <p:cNvCxnSpPr>
            <a:endCxn id="149" idx="3"/>
          </p:cNvCxnSpPr>
          <p:nvPr/>
        </p:nvCxnSpPr>
        <p:spPr>
          <a:xfrm>
            <a:off x="7430425" y="1503125"/>
            <a:ext cx="2706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54" name="Google Shape;154;p22"/>
          <p:cNvSpPr txBox="1"/>
          <p:nvPr/>
        </p:nvSpPr>
        <p:spPr>
          <a:xfrm>
            <a:off x="7782300" y="1263725"/>
            <a:ext cx="808200" cy="3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</a:rPr>
              <a:t>ELM</a:t>
            </a:r>
            <a:endParaRPr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Elm</a:t>
            </a:r>
            <a:endParaRPr/>
          </a:p>
        </p:txBody>
      </p:sp>
      <p:pic>
        <p:nvPicPr>
          <p:cNvPr id="160" name="Google Shape;16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8813" y="34050"/>
            <a:ext cx="4099076" cy="5075376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3"/>
          <p:cNvSpPr txBox="1"/>
          <p:nvPr>
            <p:ph idx="4294967295" type="subTitle"/>
          </p:nvPr>
        </p:nvSpPr>
        <p:spPr>
          <a:xfrm>
            <a:off x="311700" y="130245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400"/>
              <a:t>Carregamento da página</a:t>
            </a:r>
            <a:endParaRPr sz="24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Elm</a:t>
            </a:r>
            <a:endParaRPr/>
          </a:p>
        </p:txBody>
      </p:sp>
      <p:pic>
        <p:nvPicPr>
          <p:cNvPr id="167" name="Google Shape;16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9075" y="1151225"/>
            <a:ext cx="6985831" cy="382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Elm</a:t>
            </a:r>
            <a:endParaRPr/>
          </a:p>
        </p:txBody>
      </p:sp>
      <p:sp>
        <p:nvSpPr>
          <p:cNvPr id="173" name="Google Shape;173;p25"/>
          <p:cNvSpPr txBox="1"/>
          <p:nvPr/>
        </p:nvSpPr>
        <p:spPr>
          <a:xfrm>
            <a:off x="681000" y="1241825"/>
            <a:ext cx="4614600" cy="3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Funções anônimas</a:t>
            </a:r>
            <a:endParaRPr sz="18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4" name="Google Shape;17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86550" y="2338550"/>
            <a:ext cx="3352800" cy="733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Elm</a:t>
            </a:r>
            <a:endParaRPr/>
          </a:p>
        </p:txBody>
      </p:sp>
      <p:sp>
        <p:nvSpPr>
          <p:cNvPr id="180" name="Google Shape;180;p26"/>
          <p:cNvSpPr txBox="1"/>
          <p:nvPr/>
        </p:nvSpPr>
        <p:spPr>
          <a:xfrm>
            <a:off x="681000" y="1241825"/>
            <a:ext cx="4614600" cy="3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Funções anônimas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Por que é uma barra invertida?</a:t>
            </a:r>
            <a:endParaRPr sz="24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26"/>
          <p:cNvSpPr txBox="1"/>
          <p:nvPr/>
        </p:nvSpPr>
        <p:spPr>
          <a:xfrm>
            <a:off x="3794825" y="16955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rgbClr val="222222"/>
                </a:solidFill>
              </a:rPr>
              <a:t>λ</a:t>
            </a:r>
            <a:endParaRPr sz="7200"/>
          </a:p>
        </p:txBody>
      </p:sp>
      <p:sp>
        <p:nvSpPr>
          <p:cNvPr id="182" name="Google Shape;182;p26"/>
          <p:cNvSpPr txBox="1"/>
          <p:nvPr/>
        </p:nvSpPr>
        <p:spPr>
          <a:xfrm>
            <a:off x="2073025" y="3718700"/>
            <a:ext cx="4103400" cy="47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Alfa, Beta, Gama, Delta… </a:t>
            </a:r>
            <a:r>
              <a:rPr b="1" lang="en"/>
              <a:t>Lambda…</a:t>
            </a:r>
            <a:r>
              <a:rPr lang="en"/>
              <a:t> Pi, Psi...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Elm</a:t>
            </a:r>
            <a:endParaRPr/>
          </a:p>
        </p:txBody>
      </p:sp>
      <p:sp>
        <p:nvSpPr>
          <p:cNvPr id="188" name="Google Shape;188;p27"/>
          <p:cNvSpPr txBox="1"/>
          <p:nvPr/>
        </p:nvSpPr>
        <p:spPr>
          <a:xfrm>
            <a:off x="681000" y="1241825"/>
            <a:ext cx="4614600" cy="3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Funções como </a:t>
            </a:r>
            <a:r>
              <a:rPr i="1" lang="en" sz="1800"/>
              <a:t>first-class citizen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9" name="Google Shape;18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4325" y="2280763"/>
            <a:ext cx="8315325" cy="1838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Elm - Composição</a:t>
            </a:r>
            <a:endParaRPr/>
          </a:p>
        </p:txBody>
      </p:sp>
      <p:pic>
        <p:nvPicPr>
          <p:cNvPr id="195" name="Google Shape;19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7738" y="2897038"/>
            <a:ext cx="7553325" cy="1457325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8"/>
          <p:cNvSpPr txBox="1"/>
          <p:nvPr/>
        </p:nvSpPr>
        <p:spPr>
          <a:xfrm>
            <a:off x="3074550" y="1718025"/>
            <a:ext cx="2994900" cy="47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/>
              <a:t>f(x) = g(y(x))</a:t>
            </a:r>
            <a:endParaRPr b="1" sz="36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Elm - Funções Puras</a:t>
            </a:r>
            <a:endParaRPr/>
          </a:p>
        </p:txBody>
      </p:sp>
      <p:pic>
        <p:nvPicPr>
          <p:cNvPr id="202" name="Google Shape;202;p29"/>
          <p:cNvPicPr preferRelativeResize="0"/>
          <p:nvPr/>
        </p:nvPicPr>
        <p:blipFill rotWithShape="1">
          <a:blip r:embed="rId3">
            <a:alphaModFix/>
          </a:blip>
          <a:srcRect b="-1039" l="0" r="0" t="1040"/>
          <a:stretch/>
        </p:blipFill>
        <p:spPr>
          <a:xfrm>
            <a:off x="415399" y="1278375"/>
            <a:ext cx="8416900" cy="3449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Elm - Imutabilidade</a:t>
            </a:r>
            <a:endParaRPr/>
          </a:p>
        </p:txBody>
      </p:sp>
      <p:pic>
        <p:nvPicPr>
          <p:cNvPr id="208" name="Google Shape;20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57525" y="1761500"/>
            <a:ext cx="3028950" cy="2600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Elm - Compilador</a:t>
            </a:r>
            <a:endParaRPr/>
          </a:p>
        </p:txBody>
      </p:sp>
      <p:pic>
        <p:nvPicPr>
          <p:cNvPr id="214" name="Google Shape;21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525" y="1333938"/>
            <a:ext cx="9143999" cy="3439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2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Elm - Currying</a:t>
            </a:r>
            <a:endParaRPr/>
          </a:p>
        </p:txBody>
      </p:sp>
      <p:pic>
        <p:nvPicPr>
          <p:cNvPr id="220" name="Google Shape;22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9625" y="1621175"/>
            <a:ext cx="7524750" cy="2305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Elm - Arquitetura</a:t>
            </a:r>
            <a:endParaRPr/>
          </a:p>
        </p:txBody>
      </p:sp>
      <p:pic>
        <p:nvPicPr>
          <p:cNvPr id="226" name="Google Shape;22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6600" y="1131675"/>
            <a:ext cx="4341257" cy="3820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Elm - Redux</a:t>
            </a:r>
            <a:endParaRPr/>
          </a:p>
        </p:txBody>
      </p:sp>
      <p:pic>
        <p:nvPicPr>
          <p:cNvPr id="232" name="Google Shape;232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0675" y="1151225"/>
            <a:ext cx="6209690" cy="3820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12375" y="3385775"/>
            <a:ext cx="1519926" cy="1519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5"/>
          <p:cNvSpPr txBox="1"/>
          <p:nvPr>
            <p:ph type="ctrTitle"/>
          </p:nvPr>
        </p:nvSpPr>
        <p:spPr>
          <a:xfrm>
            <a:off x="386025" y="652397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Empresas que utilizam</a:t>
            </a:r>
            <a:endParaRPr/>
          </a:p>
        </p:txBody>
      </p:sp>
      <p:pic>
        <p:nvPicPr>
          <p:cNvPr id="239" name="Google Shape;239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0825" y="2666661"/>
            <a:ext cx="3867300" cy="62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56387" y="3496513"/>
            <a:ext cx="2195600" cy="116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7350" y="3207562"/>
            <a:ext cx="2673525" cy="71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6025" y="1750425"/>
            <a:ext cx="3653600" cy="11978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3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45488" y="3935911"/>
            <a:ext cx="2414762" cy="748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3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72513" y="4378888"/>
            <a:ext cx="2090338" cy="4805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6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36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1" name="Google Shape;251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96300" y="-23712"/>
            <a:ext cx="9936600" cy="5190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7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37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8" name="Google Shape;25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